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80" r:id="rId3"/>
    <p:sldId id="302" r:id="rId4"/>
    <p:sldId id="303" r:id="rId5"/>
    <p:sldId id="304" r:id="rId6"/>
    <p:sldId id="305" r:id="rId7"/>
    <p:sldId id="306" r:id="rId8"/>
    <p:sldId id="308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1"/>
    <a:srgbClr val="5A5D5F"/>
    <a:srgbClr val="8A8C8C"/>
    <a:srgbClr val="7DC8FF"/>
    <a:srgbClr val="FFBC29"/>
    <a:srgbClr val="0181BC"/>
    <a:srgbClr val="FAB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/>
    <p:restoredTop sz="94872"/>
  </p:normalViewPr>
  <p:slideViewPr>
    <p:cSldViewPr snapToGrid="0" snapToObjects="1">
      <p:cViewPr>
        <p:scale>
          <a:sx n="100" d="100"/>
          <a:sy n="100" d="100"/>
        </p:scale>
        <p:origin x="96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5662D-C833-7248-A270-A1B2A1A80B3C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79BC-67A7-9A48-A6AE-8A758EC0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learn more about how organizations are using Facebook Live, Wowza Media Systems surveyed over 700 video-streaming professionals across a range of industries. Our Facebook Live Streaming Benchmark Report 2017 found some compelling results; get the complete report below.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tp://www.facebook.com/wowza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hyperlink" Target="http://www.wowza.com/" TargetMode="External"/><Relationship Id="rId1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hyperlink" Target="http://www.twitter.com/wowzamedia" TargetMode="External"/><Relationship Id="rId6" Type="http://schemas.openxmlformats.org/officeDocument/2006/relationships/hyperlink" Target="http://www.youtube.com/user/wowzamedia" TargetMode="External"/><Relationship Id="rId7" Type="http://schemas.openxmlformats.org/officeDocument/2006/relationships/hyperlink" Target="http://www.facebook.com/wowza" TargetMode="External"/><Relationship Id="rId8" Type="http://schemas.openxmlformats.org/officeDocument/2006/relationships/hyperlink" Target="http://www.plus.google.com/+wowza/posts" TargetMode="External"/><Relationship Id="rId9" Type="http://schemas.openxmlformats.org/officeDocument/2006/relationships/hyperlink" Target="http://www.linkedin.com/company/wowza-media-systems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59638"/>
            <a:ext cx="615845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9313"/>
            <a:ext cx="6158459" cy="467792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4475108"/>
            <a:ext cx="6158459" cy="441325"/>
          </a:xfrm>
        </p:spPr>
        <p:txBody>
          <a:bodyPr>
            <a:noAutofit/>
          </a:bodyPr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081" y="0"/>
            <a:ext cx="9824738" cy="4475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2651131" y="2391130"/>
            <a:ext cx="9824738" cy="4470989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709" y="813751"/>
            <a:ext cx="2042852" cy="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11072329" cy="4262567"/>
          </a:xfrm>
        </p:spPr>
        <p:txBody>
          <a:bodyPr>
            <a:noAutofit/>
          </a:bodyPr>
          <a:lstStyle>
            <a:lvl1pPr marL="0" indent="0">
              <a:buClr>
                <a:srgbClr val="FF8301"/>
              </a:buClr>
              <a:buFontTx/>
              <a:buNone/>
              <a:defRPr sz="1400" b="0" i="0" baseline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ey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11072329" cy="4262567"/>
          </a:xfrm>
        </p:spPr>
        <p:txBody>
          <a:bodyPr>
            <a:noAutofit/>
          </a:bodyPr>
          <a:lstStyle>
            <a:lvl1pPr marL="0" indent="0">
              <a:buClr>
                <a:srgbClr val="FF8301"/>
              </a:buClr>
              <a:buFontTx/>
              <a:buNone/>
              <a:defRPr sz="24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hite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965825" y="2060878"/>
            <a:ext cx="6226175" cy="32904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085" y="2600419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798550"/>
            <a:ext cx="4359900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085" y="2600419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825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03186" y="3852863"/>
            <a:ext cx="3466649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3187" y="1798550"/>
            <a:ext cx="3466648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402790" y="2600325"/>
            <a:ext cx="3467045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8195301" y="1798550"/>
            <a:ext cx="3996700" cy="3897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084" y="2600419"/>
            <a:ext cx="5326506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3852863"/>
            <a:ext cx="5325942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825" y="1798550"/>
            <a:ext cx="5325942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423709" y="3852863"/>
            <a:ext cx="5223476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423709" y="1798550"/>
            <a:ext cx="52234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23285" y="2600325"/>
            <a:ext cx="5224073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165" y="2600419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11905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905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65710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65710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365315" y="2600325"/>
            <a:ext cx="3444875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03192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3192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202797" y="2600325"/>
            <a:ext cx="3444875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r 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165" y="3537306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11905" y="4789749"/>
            <a:ext cx="3444875" cy="1371211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905" y="2735437"/>
            <a:ext cx="3444875" cy="651576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65710" y="4789749"/>
            <a:ext cx="3444875" cy="1371211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65710" y="2735437"/>
            <a:ext cx="3444875" cy="651576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365315" y="3537211"/>
            <a:ext cx="3444875" cy="110172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03192" y="4789749"/>
            <a:ext cx="3444875" cy="1371211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3192" y="2735437"/>
            <a:ext cx="3444875" cy="651576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202797" y="3537211"/>
            <a:ext cx="3444875" cy="110172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365315" y="1198998"/>
            <a:ext cx="3444875" cy="140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8202796" y="1198998"/>
            <a:ext cx="3444875" cy="140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11905" y="1198998"/>
            <a:ext cx="3444875" cy="140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Grey Backgrou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07061" y="5203576"/>
            <a:ext cx="9180926" cy="71677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 and other identified trademarks are either registered or claimed trademarks of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Media Systems, LLC; 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visit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wowza.com</a:t>
            </a: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/legal/trademarks for more information. Third-party trademarks are property of their respective owners; </a:t>
            </a:r>
            <a:b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their use does not imply endorsement of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products or services by the trademark owner.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738064" y="4981281"/>
            <a:ext cx="87250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92" y="1243378"/>
            <a:ext cx="2824550" cy="11298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389707" y="4236890"/>
            <a:ext cx="4056068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www.twitter.com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wowzamedia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321641" y="3592210"/>
            <a:ext cx="4006588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www.youtube.com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/user/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wowzamedia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72196" y="3576710"/>
            <a:ext cx="4208490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www.facebook.com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/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wowza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321640" y="4241187"/>
            <a:ext cx="5178381" cy="4106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www.plus.google.com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/+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wowza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/posts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6321640" y="2959733"/>
            <a:ext cx="4830323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www.linkedin.com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/company/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wowza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-media-systems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>
            <a:hlinkClick r:id="rId8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871" y="4122863"/>
            <a:ext cx="528992" cy="528992"/>
          </a:xfrm>
          <a:prstGeom prst="rect">
            <a:avLst/>
          </a:prstGeom>
        </p:spPr>
      </p:pic>
      <p:pic>
        <p:nvPicPr>
          <p:cNvPr id="37" name="Picture 36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31" y="3455732"/>
            <a:ext cx="528992" cy="528992"/>
          </a:xfrm>
          <a:prstGeom prst="rect">
            <a:avLst/>
          </a:prstGeom>
        </p:spPr>
      </p:pic>
      <p:pic>
        <p:nvPicPr>
          <p:cNvPr id="38" name="Picture 37">
            <a:hlinkClick r:id="rId9"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31" y="4122863"/>
            <a:ext cx="528992" cy="528992"/>
          </a:xfrm>
          <a:prstGeom prst="rect">
            <a:avLst/>
          </a:prstGeom>
        </p:spPr>
      </p:pic>
      <p:pic>
        <p:nvPicPr>
          <p:cNvPr id="39" name="Picture 38">
            <a:hlinkClick r:id="rId5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871" y="2812557"/>
            <a:ext cx="528992" cy="528992"/>
          </a:xfrm>
          <a:prstGeom prst="rect">
            <a:avLst/>
          </a:prstGeom>
        </p:spPr>
      </p:pic>
      <p:pic>
        <p:nvPicPr>
          <p:cNvPr id="40" name="Picture 39">
            <a:hlinkClick r:id="rId6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871" y="3455732"/>
            <a:ext cx="528992" cy="528992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389707" y="2767209"/>
            <a:ext cx="5031820" cy="41947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16"/>
              </a:rPr>
              <a:t>WWW.WOWZA.COM</a:t>
            </a:r>
            <a:endParaRPr lang="en-US" sz="16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31" y="2813747"/>
            <a:ext cx="515277" cy="5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0" y="4745555"/>
            <a:ext cx="10870368" cy="212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59638"/>
            <a:ext cx="615845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9313"/>
            <a:ext cx="6158459" cy="467792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4475108"/>
            <a:ext cx="6158459" cy="441325"/>
          </a:xfrm>
        </p:spPr>
        <p:txBody>
          <a:bodyPr>
            <a:noAutofit/>
          </a:bodyPr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392" y="0"/>
            <a:ext cx="12122764" cy="1997746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48" y="2963080"/>
            <a:ext cx="2042852" cy="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 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-7495"/>
            <a:ext cx="4527031" cy="686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9022" y="1122363"/>
            <a:ext cx="5368977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022" y="3602038"/>
            <a:ext cx="5368978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363" y="1328737"/>
            <a:ext cx="3230562" cy="3125787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685800" indent="-228600">
              <a:buClr>
                <a:srgbClr val="5A5D5F"/>
              </a:buClr>
              <a:buFont typeface="LucidaGrande" charset="0"/>
              <a:buChar char="-"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363" y="4591050"/>
            <a:ext cx="3230563" cy="6667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/>
              <a:t>- Click to add author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 Backgrou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1706" y="1122363"/>
            <a:ext cx="5646294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1706" y="3602038"/>
            <a:ext cx="5646294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363" y="1328737"/>
            <a:ext cx="3230562" cy="3125787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685800" indent="-228600">
              <a:buClr>
                <a:srgbClr val="5A5D5F"/>
              </a:buClr>
              <a:buFont typeface="LucidaGrande" charset="0"/>
              <a:buChar char="-"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363" y="4591050"/>
            <a:ext cx="3230563" cy="6667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/>
              <a:t>- Click to add author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 Backgroun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995297" y="3852863"/>
            <a:ext cx="5340421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95297" y="1798550"/>
            <a:ext cx="5340421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400" b="0" i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994902" y="2600325"/>
            <a:ext cx="5340816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363" y="1798550"/>
            <a:ext cx="3230562" cy="2655974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685800" indent="-228600">
              <a:buClr>
                <a:srgbClr val="5A5D5F"/>
              </a:buClr>
              <a:buFont typeface="LucidaGrande" charset="0"/>
              <a:buChar char="-"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363" y="4591050"/>
            <a:ext cx="3230563" cy="6667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/>
              <a:t>- Click to add author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3395272"/>
            <a:ext cx="12192001" cy="346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596" y="584616"/>
            <a:ext cx="5368977" cy="1268608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2046743"/>
            <a:ext cx="5368978" cy="879759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83288" y="3806825"/>
            <a:ext cx="5656262" cy="1007477"/>
          </a:xfrm>
        </p:spPr>
        <p:txBody>
          <a:bodyPr anchor="b" anchorCtr="0"/>
          <a:lstStyle>
            <a:lvl1pPr marL="0" indent="0" algn="r">
              <a:buNone/>
              <a:defRPr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983288" y="4973638"/>
            <a:ext cx="5672137" cy="1030287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B38-7A7C-8B4B-AF29-DF0FDA75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676" r:id="rId4"/>
    <p:sldLayoutId id="2147483663" r:id="rId5"/>
    <p:sldLayoutId id="2147483661" r:id="rId6"/>
    <p:sldLayoutId id="2147483662" r:id="rId7"/>
    <p:sldLayoutId id="2147483668" r:id="rId8"/>
    <p:sldLayoutId id="2147483672" r:id="rId9"/>
    <p:sldLayoutId id="2147483665" r:id="rId10"/>
    <p:sldLayoutId id="2147483678" r:id="rId11"/>
    <p:sldLayoutId id="2147483674" r:id="rId12"/>
    <p:sldLayoutId id="2147483679" r:id="rId13"/>
    <p:sldLayoutId id="2147483673" r:id="rId14"/>
    <p:sldLayoutId id="2147483666" r:id="rId15"/>
    <p:sldLayoutId id="2147483671" r:id="rId16"/>
    <p:sldLayoutId id="2147483667" r:id="rId17"/>
    <p:sldLayoutId id="2147483670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jp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meetup.com/Denver-Digital-Video/" TargetMode="External"/><Relationship Id="rId3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19073" y="1774295"/>
            <a:ext cx="9144000" cy="678528"/>
          </a:xfrm>
        </p:spPr>
        <p:txBody>
          <a:bodyPr/>
          <a:lstStyle/>
          <a:p>
            <a:r>
              <a:rPr lang="en-US" dirty="0"/>
              <a:t>Wowza Winter 2017 Product Update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19073" y="2460095"/>
            <a:ext cx="9144000" cy="536867"/>
          </a:xfrm>
        </p:spPr>
        <p:txBody>
          <a:bodyPr/>
          <a:lstStyle/>
          <a:p>
            <a:r>
              <a:rPr lang="en-US" dirty="0"/>
              <a:t>Improving Streaming Success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223" y="3232226"/>
            <a:ext cx="1689100" cy="168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3073" y="4921326"/>
            <a:ext cx="2311400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92500"/>
          </a:bodyPr>
          <a:lstStyle/>
          <a:p>
            <a:pPr algn="ctr"/>
            <a:r>
              <a:rPr lang="en-US" sz="2000" b="1" dirty="0">
                <a:solidFill>
                  <a:srgbClr val="5A5D5F"/>
                </a:solidFill>
              </a:rPr>
              <a:t>Evan Paul</a:t>
            </a:r>
          </a:p>
          <a:p>
            <a:pPr algn="ctr"/>
            <a:r>
              <a:rPr lang="en-US" sz="2000" dirty="0">
                <a:solidFill>
                  <a:srgbClr val="5A5D5F"/>
                </a:solidFill>
              </a:rPr>
              <a:t>Dir. of Product Mktg.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592" y="3232226"/>
            <a:ext cx="1692223" cy="1692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0756" y="4921326"/>
            <a:ext cx="3383894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5A5D5F"/>
                </a:solidFill>
              </a:rPr>
              <a:t>James Jackson</a:t>
            </a:r>
          </a:p>
          <a:p>
            <a:pPr algn="ctr"/>
            <a:r>
              <a:rPr lang="en-US" sz="2000" dirty="0">
                <a:solidFill>
                  <a:srgbClr val="5A5D5F"/>
                </a:solidFill>
              </a:rPr>
              <a:t>Dir. Solutions and Prod. Mktg.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9306" y="4921326"/>
            <a:ext cx="2311400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lnSpcReduction="10000"/>
          </a:bodyPr>
          <a:lstStyle/>
          <a:p>
            <a:pPr algn="ctr"/>
            <a:r>
              <a:rPr lang="en-US" sz="2000" b="1" dirty="0">
                <a:solidFill>
                  <a:srgbClr val="5A5D5F"/>
                </a:solidFill>
              </a:rPr>
              <a:t>Jamie Sherry</a:t>
            </a:r>
          </a:p>
          <a:p>
            <a:pPr algn="ctr"/>
            <a:r>
              <a:rPr lang="en-US" sz="2000" dirty="0">
                <a:solidFill>
                  <a:srgbClr val="5A5D5F"/>
                </a:solidFill>
              </a:rPr>
              <a:t>Sr. Product Manager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8785" b="28243"/>
          <a:stretch/>
        </p:blipFill>
        <p:spPr>
          <a:xfrm>
            <a:off x="5626807" y="3202047"/>
            <a:ext cx="1776398" cy="17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75325" y="1790700"/>
            <a:ext cx="5845175" cy="3771900"/>
          </a:xfrm>
        </p:spPr>
        <p:txBody>
          <a:bodyPr/>
          <a:lstStyle/>
          <a:p>
            <a:r>
              <a:rPr lang="en-US" sz="2000" b="1" dirty="0">
                <a:solidFill>
                  <a:srgbClr val="FF8301"/>
                </a:solidFill>
              </a:rPr>
              <a:t>Wowza Streaming Engine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SRT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Midgress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and Delivery</a:t>
            </a:r>
          </a:p>
          <a:p>
            <a:endParaRPr lang="en-US" sz="800" b="1" dirty="0"/>
          </a:p>
          <a:p>
            <a:r>
              <a:rPr lang="en-US" sz="2000" b="1" dirty="0">
                <a:solidFill>
                  <a:srgbClr val="FF8301"/>
                </a:solidFill>
              </a:rPr>
              <a:t>Wowza </a:t>
            </a:r>
            <a:r>
              <a:rPr lang="en-US" sz="2000" b="1" dirty="0" err="1" smtClean="0">
                <a:solidFill>
                  <a:srgbClr val="FF8301"/>
                </a:solidFill>
              </a:rPr>
              <a:t>ClearCaster</a:t>
            </a:r>
            <a:endParaRPr lang="en-US" sz="2000" b="1" dirty="0">
              <a:solidFill>
                <a:srgbClr val="FF830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Customizable Talent-View and Countdown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Enhanced Remote Administration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2000" b="1" dirty="0">
                <a:solidFill>
                  <a:srgbClr val="FF8301"/>
                </a:solidFill>
              </a:rPr>
              <a:t>Wowza Streaming Cloud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Updated REST API Documentation</a:t>
            </a:r>
          </a:p>
          <a:p>
            <a:endParaRPr lang="en-US" sz="800" b="1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8" y="1254472"/>
            <a:ext cx="4308128" cy="430812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758139" y="1790700"/>
            <a:ext cx="879702" cy="3103180"/>
            <a:chOff x="4326339" y="1054100"/>
            <a:chExt cx="879702" cy="31031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141" y="1054100"/>
              <a:ext cx="723900" cy="723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339" y="3601308"/>
              <a:ext cx="879702" cy="5559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t="8144" r="1172" b="7603"/>
            <a:stretch/>
          </p:blipFill>
          <p:spPr>
            <a:xfrm>
              <a:off x="4389953" y="2215311"/>
              <a:ext cx="816088" cy="709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4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13500" y="1631950"/>
            <a:ext cx="4229100" cy="3953132"/>
          </a:xfrm>
        </p:spPr>
        <p:txBody>
          <a:bodyPr/>
          <a:lstStyle/>
          <a:p>
            <a:r>
              <a:rPr lang="en-US" sz="3200" dirty="0">
                <a:solidFill>
                  <a:srgbClr val="FF8301"/>
                </a:solidFill>
              </a:rPr>
              <a:t>SRT Stream Target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Long Haul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Scale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Distribution/Delivery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Lower Cost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Reduce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8" y="698500"/>
            <a:ext cx="4811599" cy="186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432" y="2946400"/>
            <a:ext cx="4140995" cy="19431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 sz="4400" dirty="0">
                <a:solidFill>
                  <a:srgbClr val="FF8301"/>
                </a:solidFill>
              </a:rPr>
              <a:t>Release 4.7.3 </a:t>
            </a:r>
          </a:p>
          <a:p>
            <a:r>
              <a:rPr lang="en-US" sz="4400" dirty="0">
                <a:solidFill>
                  <a:srgbClr val="FF8301"/>
                </a:solidFill>
              </a:rPr>
              <a:t>Now Available</a:t>
            </a:r>
          </a:p>
          <a:p>
            <a:endParaRPr lang="en-US" sz="4400" dirty="0">
              <a:solidFill>
                <a:srgbClr val="5A5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411610"/>
            <a:ext cx="4686153" cy="3651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27" y="531632"/>
            <a:ext cx="9569450" cy="173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66" y="3730371"/>
            <a:ext cx="1905000" cy="153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t="42478" r="-2643" b="12601"/>
          <a:stretch/>
        </p:blipFill>
        <p:spPr>
          <a:xfrm>
            <a:off x="5652229" y="4140999"/>
            <a:ext cx="1957446" cy="68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3" y="3879352"/>
            <a:ext cx="1905000" cy="153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56" y="3045052"/>
            <a:ext cx="1409813" cy="1137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9" t="-212710" r="-195409" b="251340"/>
          <a:stretch/>
        </p:blipFill>
        <p:spPr>
          <a:xfrm>
            <a:off x="8579831" y="4317561"/>
            <a:ext cx="2200547" cy="1042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7" b="17366"/>
          <a:stretch/>
        </p:blipFill>
        <p:spPr>
          <a:xfrm>
            <a:off x="8902700" y="5625930"/>
            <a:ext cx="1905000" cy="741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6" b="18614"/>
          <a:stretch/>
        </p:blipFill>
        <p:spPr>
          <a:xfrm>
            <a:off x="8095063" y="5014715"/>
            <a:ext cx="1905000" cy="5539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5" b="12191"/>
          <a:stretch/>
        </p:blipFill>
        <p:spPr>
          <a:xfrm>
            <a:off x="10065029" y="3569382"/>
            <a:ext cx="1905000" cy="660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12274" r="19667" b="10226"/>
          <a:stretch/>
        </p:blipFill>
        <p:spPr>
          <a:xfrm>
            <a:off x="7549434" y="3561690"/>
            <a:ext cx="1157896" cy="1057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0" b="9583"/>
          <a:stretch/>
        </p:blipFill>
        <p:spPr>
          <a:xfrm>
            <a:off x="5822134" y="5204351"/>
            <a:ext cx="2111068" cy="872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4339" r="15333" b="23141"/>
          <a:stretch/>
        </p:blipFill>
        <p:spPr>
          <a:xfrm>
            <a:off x="4544881" y="4876800"/>
            <a:ext cx="1092200" cy="9127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7902" r="5333" b="11265"/>
          <a:stretch/>
        </p:blipFill>
        <p:spPr>
          <a:xfrm>
            <a:off x="2855122" y="4741456"/>
            <a:ext cx="1325645" cy="9525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3" b="34444"/>
          <a:stretch/>
        </p:blipFill>
        <p:spPr>
          <a:xfrm>
            <a:off x="1312662" y="3335272"/>
            <a:ext cx="2971800" cy="644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9" b="14040"/>
          <a:stretch/>
        </p:blipFill>
        <p:spPr>
          <a:xfrm>
            <a:off x="606045" y="4571617"/>
            <a:ext cx="2527300" cy="348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 t="19034" r="615" b="12741"/>
          <a:stretch/>
        </p:blipFill>
        <p:spPr>
          <a:xfrm>
            <a:off x="9987147" y="4271750"/>
            <a:ext cx="1905000" cy="1048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1200"/>
          <a:stretch/>
        </p:blipFill>
        <p:spPr>
          <a:xfrm>
            <a:off x="93218" y="3566359"/>
            <a:ext cx="1905000" cy="933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" b="6384"/>
          <a:stretch/>
        </p:blipFill>
        <p:spPr>
          <a:xfrm>
            <a:off x="6443200" y="5789567"/>
            <a:ext cx="2287719" cy="723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38" y="5788315"/>
            <a:ext cx="2819400" cy="561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" y="5260568"/>
            <a:ext cx="2133600" cy="9199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4287"/>
          <a:stretch/>
        </p:blipFill>
        <p:spPr>
          <a:xfrm>
            <a:off x="5994003" y="4828497"/>
            <a:ext cx="2152291" cy="372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21" y="4311080"/>
            <a:ext cx="2012668" cy="2039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58" y="3644161"/>
            <a:ext cx="2044700" cy="4951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61619" y="1930471"/>
            <a:ext cx="6150924" cy="63273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endParaRPr lang="en-US" sz="2000" dirty="0">
              <a:solidFill>
                <a:srgbClr val="5A5D5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28" y="2196655"/>
            <a:ext cx="2402539" cy="7452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7407" r="1821" b="9957"/>
          <a:stretch/>
        </p:blipFill>
        <p:spPr>
          <a:xfrm>
            <a:off x="2700292" y="2236493"/>
            <a:ext cx="2299744" cy="6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1142" r="15001"/>
          <a:stretch/>
        </p:blipFill>
        <p:spPr>
          <a:xfrm>
            <a:off x="4489876" y="4435872"/>
            <a:ext cx="3262099" cy="21571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78500" y="936368"/>
            <a:ext cx="5575300" cy="3953132"/>
          </a:xfrm>
        </p:spPr>
        <p:txBody>
          <a:bodyPr/>
          <a:lstStyle/>
          <a:p>
            <a:r>
              <a:rPr lang="en-US" sz="3200" dirty="0">
                <a:solidFill>
                  <a:srgbClr val="FF8301"/>
                </a:solidFill>
              </a:rPr>
              <a:t>Enhanced Talent View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Selectable Layouts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Hide/show comments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Customizable start countdown</a:t>
            </a:r>
            <a:endParaRPr lang="en-US" sz="3200" dirty="0">
              <a:solidFill>
                <a:srgbClr val="FF8301"/>
              </a:solidFill>
            </a:endParaRPr>
          </a:p>
          <a:p>
            <a:r>
              <a:rPr lang="en-US" sz="3200" dirty="0">
                <a:solidFill>
                  <a:srgbClr val="FF8301"/>
                </a:solidFill>
              </a:rPr>
              <a:t>Enhanced Administration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Remote admin pairing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Video Input/output level visibility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Audio levels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432" y="2946400"/>
            <a:ext cx="4140995" cy="19431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 sz="4400" dirty="0">
                <a:solidFill>
                  <a:srgbClr val="FF8301"/>
                </a:solidFill>
              </a:rPr>
              <a:t>Release 1.0.1 </a:t>
            </a:r>
          </a:p>
          <a:p>
            <a:r>
              <a:rPr lang="en-US" sz="4400" dirty="0">
                <a:solidFill>
                  <a:srgbClr val="FF8301"/>
                </a:solidFill>
              </a:rPr>
              <a:t>Now Available</a:t>
            </a:r>
          </a:p>
          <a:p>
            <a:endParaRPr lang="en-US" sz="4400" dirty="0">
              <a:solidFill>
                <a:srgbClr val="5A5D5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8" y="984250"/>
            <a:ext cx="4982308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-1" r="16944" b="13392"/>
          <a:stretch/>
        </p:blipFill>
        <p:spPr>
          <a:xfrm>
            <a:off x="8121650" y="4096325"/>
            <a:ext cx="3022600" cy="2043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29357"/>
          <a:stretch/>
        </p:blipFill>
        <p:spPr>
          <a:xfrm>
            <a:off x="5718477" y="5363458"/>
            <a:ext cx="3431308" cy="12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48014" y="895350"/>
            <a:ext cx="4229100" cy="3953132"/>
          </a:xfrm>
        </p:spPr>
        <p:txBody>
          <a:bodyPr/>
          <a:lstStyle/>
          <a:p>
            <a:r>
              <a:rPr lang="en-US" sz="3200" dirty="0">
                <a:solidFill>
                  <a:srgbClr val="FF8301"/>
                </a:solidFill>
              </a:rPr>
              <a:t>Leveraging </a:t>
            </a:r>
            <a:r>
              <a:rPr lang="en-US" sz="3200" dirty="0" err="1">
                <a:solidFill>
                  <a:srgbClr val="FF8301"/>
                </a:solidFill>
              </a:rPr>
              <a:t>ReDoc</a:t>
            </a:r>
            <a:endParaRPr lang="en-US" sz="3200" dirty="0">
              <a:solidFill>
                <a:srgbClr val="FF830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OpenAPI</a:t>
            </a:r>
            <a:r>
              <a:rPr lang="en-US" dirty="0"/>
              <a:t> spec driven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Promoting modularity and cross compatibility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Search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Multiple Language Examples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Links to supporting docs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406" y="3213100"/>
            <a:ext cx="4140995" cy="15240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Updated API Documentation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" y="750887"/>
            <a:ext cx="572118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15" y="4371068"/>
            <a:ext cx="5074177" cy="23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3525" y="1814385"/>
            <a:ext cx="11072329" cy="2948116"/>
          </a:xfrm>
        </p:spPr>
        <p:txBody>
          <a:bodyPr/>
          <a:lstStyle/>
          <a:p>
            <a:pPr algn="ctr"/>
            <a:r>
              <a:rPr lang="en-US" sz="16600">
                <a:solidFill>
                  <a:schemeClr val="accent2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4314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A8B0881-51AC-4267-B5C0-FC3AC686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EBE82-C66B-4CC7-84B0-ACFAE466C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87" y="768350"/>
            <a:ext cx="7023541" cy="42624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$200 of Wowza Streaming Engine Perpetual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Through Dec. 2017 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Use Code: </a:t>
            </a:r>
            <a:r>
              <a:rPr lang="en-US" sz="2000" b="1" dirty="0">
                <a:solidFill>
                  <a:srgbClr val="ED7D31"/>
                </a:solidFill>
              </a:rPr>
              <a:t>LastChance17</a:t>
            </a:r>
            <a:r>
              <a:rPr lang="en-US" sz="2000" dirty="0">
                <a:solidFill>
                  <a:srgbClr val="ED7D31"/>
                </a:solidFill>
              </a:rPr>
              <a:t> </a:t>
            </a:r>
          </a:p>
          <a:p>
            <a:endParaRPr lang="en-US" sz="700" dirty="0">
              <a:solidFill>
                <a:srgbClr val="7F7F7F"/>
              </a:solidFill>
            </a:endParaRPr>
          </a:p>
          <a:p>
            <a:r>
              <a:rPr lang="en-US" sz="2000" b="1" dirty="0">
                <a:solidFill>
                  <a:srgbClr val="7F7F7F"/>
                </a:solidFill>
              </a:rPr>
              <a:t>CES Las Vegas 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Jan. 9th-12th 2018</a:t>
            </a:r>
          </a:p>
          <a:p>
            <a:endParaRPr lang="en-US" sz="700" dirty="0">
              <a:solidFill>
                <a:srgbClr val="7F7F7F"/>
              </a:solidFill>
            </a:endParaRPr>
          </a:p>
          <a:p>
            <a:r>
              <a:rPr lang="en-US" sz="2000" b="1" dirty="0">
                <a:solidFill>
                  <a:srgbClr val="7F7F7F"/>
                </a:solidFill>
              </a:rPr>
              <a:t>Denver Video Technology Meetup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Feb. 1st 2018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https://www.meetup.com/Denver-Digital-Video</a:t>
            </a:r>
            <a:r>
              <a:rPr lang="en-US" sz="2000" u="sng" dirty="0">
                <a:solidFill>
                  <a:srgbClr val="7F7F7F"/>
                </a:solidFill>
                <a:hlinkClick r:id="rId2"/>
              </a:rPr>
              <a:t>/</a:t>
            </a:r>
          </a:p>
          <a:p>
            <a:endParaRPr lang="en-US" sz="800" dirty="0">
              <a:solidFill>
                <a:srgbClr val="7F7F7F"/>
              </a:solidFill>
            </a:endParaRPr>
          </a:p>
          <a:p>
            <a:r>
              <a:rPr lang="en-US" sz="2000" b="1" dirty="0">
                <a:solidFill>
                  <a:srgbClr val="7F7F7F"/>
                </a:solidFill>
              </a:rPr>
              <a:t>Streaming Forum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London UK Feb. 27th – Mar. 1st</a:t>
            </a:r>
          </a:p>
          <a:p>
            <a:endParaRPr lang="en-US" sz="800" dirty="0">
              <a:solidFill>
                <a:srgbClr val="7F7F7F"/>
              </a:solidFill>
            </a:endParaRPr>
          </a:p>
          <a:p>
            <a:r>
              <a:rPr lang="en-US" sz="2000" b="1" dirty="0">
                <a:solidFill>
                  <a:srgbClr val="7F7F7F"/>
                </a:solidFill>
              </a:rPr>
              <a:t>ProClaim18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Nashville, TN Feb. 27th 2018</a:t>
            </a:r>
          </a:p>
          <a:p>
            <a:endParaRPr lang="en-US" sz="7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5" name="Picture 5" descr="WhatsGoingOnImage.jpg">
            <a:extLst>
              <a:ext uri="{FF2B5EF4-FFF2-40B4-BE49-F238E27FC236}">
                <a16:creationId xmlns:a16="http://schemas.microsoft.com/office/drawing/2014/main" xmlns="" id="{D6B015B5-800A-4580-BCC1-1A8B38AB2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80" t="-488" r="16053" b="976"/>
          <a:stretch/>
        </p:blipFill>
        <p:spPr>
          <a:xfrm>
            <a:off x="266549" y="857250"/>
            <a:ext cx="4398399" cy="37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© 2017 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06725" y="2652585"/>
            <a:ext cx="5680075" cy="1462215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7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FFFF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rmAutofit/>
      </a:bodyPr>
      <a:lstStyle>
        <a:defPPr>
          <a:defRPr sz="2000" dirty="0" smtClean="0">
            <a:solidFill>
              <a:srgbClr val="5A5D5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318</Words>
  <Application>Microsoft Macintosh PowerPoint</Application>
  <PresentationFormat>Widescreen</PresentationFormat>
  <Paragraphs>74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Bold</vt:lpstr>
      <vt:lpstr>Calibri</vt:lpstr>
      <vt:lpstr>Calibri Light</vt:lpstr>
      <vt:lpstr>LucidaGrande</vt:lpstr>
      <vt:lpstr>Museo Sans 300</vt:lpstr>
      <vt:lpstr>Museo Sans 500</vt:lpstr>
      <vt:lpstr>Rockwell Italic</vt:lpstr>
      <vt:lpstr>Arial</vt:lpstr>
      <vt:lpstr>Office Theme</vt:lpstr>
      <vt:lpstr>Wowza Winter 2017 Product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Jackson</dc:creator>
  <cp:keywords/>
  <dc:description/>
  <cp:lastModifiedBy>James Jackson</cp:lastModifiedBy>
  <cp:revision>221</cp:revision>
  <cp:lastPrinted>2017-10-26T14:29:59Z</cp:lastPrinted>
  <dcterms:created xsi:type="dcterms:W3CDTF">2015-08-03T20:48:33Z</dcterms:created>
  <dcterms:modified xsi:type="dcterms:W3CDTF">2017-12-13T20:09:59Z</dcterms:modified>
  <cp:category/>
</cp:coreProperties>
</file>